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36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7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19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65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45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892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3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58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801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6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92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ACB0-5437-4C92-9899-6D22DD32D21E}" type="datetimeFigureOut">
              <a:rPr lang="nl-BE" smtClean="0"/>
              <a:t>26/04/2023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E18-68B7-47CD-87DD-E9A2206C80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10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6B14BC-D518-3291-1613-7459F1027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7" r="21483" b="1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F17BA2-72EA-E7C7-B3E3-16EAA0FC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br>
              <a:rPr lang="nl-BE" sz="3100"/>
            </a:br>
            <a:r>
              <a:rPr lang="nl-BE" sz="3100"/>
              <a:t>DE OPWARMING VAN DE AARDE</a:t>
            </a:r>
            <a:br>
              <a:rPr lang="nl-BE" sz="3100"/>
            </a:br>
            <a:br>
              <a:rPr lang="nl-BE" sz="3100"/>
            </a:br>
            <a:r>
              <a:rPr lang="nl-BE" sz="3100"/>
              <a:t>Wetenschap, Politiek en Economie</a:t>
            </a:r>
            <a:br>
              <a:rPr lang="nl-BE" sz="3100"/>
            </a:br>
            <a:endParaRPr lang="nl-BE" sz="31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858F1E-A764-2E24-219D-2A69CC33C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nl-BE"/>
              <a:t>Marc VANHEUKELEN</a:t>
            </a:r>
          </a:p>
          <a:p>
            <a:pPr algn="l"/>
            <a:r>
              <a:rPr lang="nl-BE"/>
              <a:t>Jan van Boendalekring</a:t>
            </a:r>
          </a:p>
          <a:p>
            <a:pPr algn="l"/>
            <a:r>
              <a:rPr lang="nl-BE"/>
              <a:t>Tervuren, 5 mei 2023</a:t>
            </a:r>
          </a:p>
        </p:txBody>
      </p:sp>
    </p:spTree>
    <p:extLst>
      <p:ext uri="{BB962C8B-B14F-4D97-AF65-F5344CB8AC3E}">
        <p14:creationId xmlns:p14="http://schemas.microsoft.com/office/powerpoint/2010/main" val="342496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76B10-8555-D956-A6DB-1F85C1D9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de boosdoeners?</a:t>
            </a:r>
          </a:p>
        </p:txBody>
      </p:sp>
      <p:pic>
        <p:nvPicPr>
          <p:cNvPr id="5" name="Tijdelijke aanduiding voor inhoud 4" descr="Afbeelding met grafiek">
            <a:extLst>
              <a:ext uri="{FF2B5EF4-FFF2-40B4-BE49-F238E27FC236}">
                <a16:creationId xmlns:a16="http://schemas.microsoft.com/office/drawing/2014/main" id="{C48B34CF-6F16-C514-874F-3519E508B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0" y="1825625"/>
            <a:ext cx="6707200" cy="4351338"/>
          </a:xfrm>
        </p:spPr>
      </p:pic>
    </p:spTree>
    <p:extLst>
      <p:ext uri="{BB962C8B-B14F-4D97-AF65-F5344CB8AC3E}">
        <p14:creationId xmlns:p14="http://schemas.microsoft.com/office/powerpoint/2010/main" val="37099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6F2A30-9080-01E9-AF12-84631859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174032"/>
            <a:ext cx="7631723" cy="1111843"/>
          </a:xfrm>
        </p:spPr>
        <p:txBody>
          <a:bodyPr anchor="ctr">
            <a:normAutofit/>
          </a:bodyPr>
          <a:lstStyle/>
          <a:p>
            <a:pPr algn="ctr"/>
            <a:r>
              <a:rPr lang="nl-BE" sz="3500"/>
              <a:t>30 jaar zwoegen met beperkt resultaat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6265A5-09B4-C172-717E-CC84EF02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algn="ctr"/>
            <a:endParaRPr lang="en-US" sz="1700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BEC1BE76-DE53-9959-9D64-A3054131C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2" y="2405149"/>
            <a:ext cx="690158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9DD7C-33F3-D7E0-8CDA-CE239F0D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174032"/>
            <a:ext cx="7631723" cy="1111843"/>
          </a:xfrm>
        </p:spPr>
        <p:txBody>
          <a:bodyPr anchor="ctr">
            <a:normAutofit/>
          </a:bodyPr>
          <a:lstStyle/>
          <a:p>
            <a:pPr algn="ctr"/>
            <a:r>
              <a:rPr lang="nl-BE" sz="4800" dirty="0"/>
              <a:t>De grote kloof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28EA60-C39C-B6E0-9A2A-89C022F0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algn="ctr"/>
            <a:endParaRPr lang="en-US" sz="1700"/>
          </a:p>
        </p:txBody>
      </p:sp>
      <p:pic>
        <p:nvPicPr>
          <p:cNvPr id="5" name="Tijdelijke aanduiding voor inhoud 4" descr="Afbeelding met grafiek&#10;&#10;Automatisch gegenereerde beschrijving">
            <a:extLst>
              <a:ext uri="{FF2B5EF4-FFF2-40B4-BE49-F238E27FC236}">
                <a16:creationId xmlns:a16="http://schemas.microsoft.com/office/drawing/2014/main" id="{A082C737-B625-71AE-A97D-AE8EB269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2" y="2405149"/>
            <a:ext cx="6841041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77DDA9-2921-9D3C-C03F-ED909960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Europese ‘Fit for 55’</a:t>
            </a:r>
          </a:p>
        </p:txBody>
      </p:sp>
      <p:pic>
        <p:nvPicPr>
          <p:cNvPr id="5" name="Tijdelijke aanduiding voor inhoud 4" descr="Afbeelding met diagram&#10;&#10;Automatisch gegenereerde beschrijving">
            <a:extLst>
              <a:ext uri="{FF2B5EF4-FFF2-40B4-BE49-F238E27FC236}">
                <a16:creationId xmlns:a16="http://schemas.microsoft.com/office/drawing/2014/main" id="{C1540587-4EC1-3C60-6836-19B84BBEE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234703"/>
            <a:ext cx="5085525" cy="43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F1B7C-3D4F-FED6-E96E-F6FF9C2A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/>
              <a:t>Deel 3: De economie van de </a:t>
            </a:r>
            <a:r>
              <a:rPr lang="nl-BE" dirty="0" err="1"/>
              <a:t>decarbonisering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94793-BD2E-A04E-9DEB-00B4857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uitstoot van broeikasgassen per sector</a:t>
            </a:r>
          </a:p>
          <a:p>
            <a:r>
              <a:rPr lang="nl-BE" dirty="0"/>
              <a:t>Kostenefficiënte aanpak voor de vergroening van de economie</a:t>
            </a:r>
          </a:p>
          <a:p>
            <a:r>
              <a:rPr lang="nl-BE" dirty="0"/>
              <a:t>Sleutelrol voor ‘horizontale’ maatregelen</a:t>
            </a:r>
          </a:p>
          <a:p>
            <a:r>
              <a:rPr lang="nl-BE" dirty="0"/>
              <a:t>De 4</a:t>
            </a:r>
            <a:r>
              <a:rPr lang="nl-BE" baseline="30000" dirty="0"/>
              <a:t>de</a:t>
            </a:r>
            <a:r>
              <a:rPr lang="nl-BE" dirty="0"/>
              <a:t> industriële revolutie: wedloop tussen Azië, Amerika en Europa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199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805E3-19F1-DEB0-647A-73380EE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Sectorale verdeling van de uitstoot</a:t>
            </a:r>
          </a:p>
        </p:txBody>
      </p:sp>
      <p:pic>
        <p:nvPicPr>
          <p:cNvPr id="5" name="Tijdelijke aanduiding voor inhoud 4" descr="Afbeelding met grafiek, diagram&#10;&#10;Automatisch gegenereerde beschrijving">
            <a:extLst>
              <a:ext uri="{FF2B5EF4-FFF2-40B4-BE49-F238E27FC236}">
                <a16:creationId xmlns:a16="http://schemas.microsoft.com/office/drawing/2014/main" id="{D067D5A8-4F15-BC54-33F3-20097F51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50" y="2082742"/>
            <a:ext cx="5865844" cy="3704104"/>
          </a:xfrm>
        </p:spPr>
      </p:pic>
    </p:spTree>
    <p:extLst>
      <p:ext uri="{BB962C8B-B14F-4D97-AF65-F5344CB8AC3E}">
        <p14:creationId xmlns:p14="http://schemas.microsoft.com/office/powerpoint/2010/main" val="282591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47E617-C108-CFCF-C3D8-8C0C309F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nl-BE" sz="3000" dirty="0"/>
              <a:t>De groene technologie-wedloop: hoe staat Europa ervoor?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DE2010-417C-BFC1-6E99-5837C9DB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r>
              <a:rPr lang="nl-BE" sz="1200"/>
              <a:t>ZEV en laadstations</a:t>
            </a:r>
          </a:p>
          <a:p>
            <a:r>
              <a:rPr lang="nl-BE" sz="1200"/>
              <a:t>Batterijen voor opslag</a:t>
            </a:r>
          </a:p>
          <a:p>
            <a:r>
              <a:rPr lang="nl-BE" sz="1200"/>
              <a:t>Wind</a:t>
            </a:r>
          </a:p>
          <a:p>
            <a:r>
              <a:rPr lang="nl-BE" sz="1200"/>
              <a:t>Zonenergie</a:t>
            </a:r>
          </a:p>
          <a:p>
            <a:r>
              <a:rPr lang="nl-BE" sz="1200"/>
              <a:t>Biomassa</a:t>
            </a:r>
          </a:p>
          <a:p>
            <a:r>
              <a:rPr lang="nl-BE" sz="1200"/>
              <a:t>Slimme netwerken en super-hoge hoogspanningslijnen</a:t>
            </a:r>
          </a:p>
          <a:p>
            <a:r>
              <a:rPr lang="nl-BE" sz="1200"/>
              <a:t>Waterstof</a:t>
            </a:r>
          </a:p>
          <a:p>
            <a:r>
              <a:rPr lang="nl-BE" sz="1200"/>
              <a:t>CCUS - DAC</a:t>
            </a:r>
          </a:p>
          <a:p>
            <a:r>
              <a:rPr lang="nl-BE" sz="1200"/>
              <a:t>Synthetische brandstoffen voor lucht- en scheepvaart</a:t>
            </a:r>
          </a:p>
          <a:p>
            <a:r>
              <a:rPr lang="nl-BE" sz="1200"/>
              <a:t>Kleine modulaire kerncentrales</a:t>
            </a:r>
          </a:p>
          <a:p>
            <a:r>
              <a:rPr lang="nl-BE" sz="1200"/>
              <a:t>Kernfusie</a:t>
            </a:r>
          </a:p>
          <a:p>
            <a:endParaRPr lang="nl-BE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ilhouet van een windmolenpark">
            <a:extLst>
              <a:ext uri="{FF2B5EF4-FFF2-40B4-BE49-F238E27FC236}">
                <a16:creationId xmlns:a16="http://schemas.microsoft.com/office/drawing/2014/main" id="{42F8233F-075B-9CE0-79F9-E9ABBD9E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4" r="18837"/>
          <a:stretch/>
        </p:blipFill>
        <p:spPr>
          <a:xfrm>
            <a:off x="5306975" y="1966001"/>
            <a:ext cx="3127897" cy="29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2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11B1B7-D919-141B-F49F-884C160A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BE" sz="4100" dirty="0">
                <a:solidFill>
                  <a:srgbClr val="FFFFFF"/>
                </a:solidFill>
              </a:rPr>
              <a:t>Uitsmijter: verander de wereld, begin bij jezelf</a:t>
            </a:r>
          </a:p>
        </p:txBody>
      </p:sp>
      <p:sp>
        <p:nvSpPr>
          <p:cNvPr id="38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2030FA5A-5638-4054-75BE-FE769DD8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BE" sz="1500"/>
              <a:t>MITIGATIE: DE EIGEN VOETAFDRUK</a:t>
            </a:r>
          </a:p>
          <a:p>
            <a:endParaRPr lang="nl-BE" sz="1500"/>
          </a:p>
          <a:p>
            <a:r>
              <a:rPr lang="nl-BE" sz="1500"/>
              <a:t>Eet je koelkast leeg</a:t>
            </a:r>
          </a:p>
          <a:p>
            <a:r>
              <a:rPr lang="nl-BE" sz="1500"/>
              <a:t>Eet minder (rood) vlees en meer plantaardig</a:t>
            </a:r>
          </a:p>
          <a:p>
            <a:r>
              <a:rPr lang="nl-BE" sz="1500"/>
              <a:t>Isoleer je huis en je verhuurwoningen</a:t>
            </a:r>
          </a:p>
          <a:p>
            <a:r>
              <a:rPr lang="nl-BE" sz="1500"/>
              <a:t>Plaats zonnepanelen en warmtepomp</a:t>
            </a:r>
          </a:p>
          <a:p>
            <a:r>
              <a:rPr lang="nl-BE" sz="1500"/>
              <a:t>Vervang oude apparaten</a:t>
            </a:r>
          </a:p>
          <a:p>
            <a:r>
              <a:rPr lang="nl-BE" sz="1500"/>
              <a:t>Rij elektrisch</a:t>
            </a:r>
          </a:p>
          <a:p>
            <a:r>
              <a:rPr lang="nl-BE" sz="1500"/>
              <a:t>Fiets en wandel meer</a:t>
            </a:r>
          </a:p>
          <a:p>
            <a:r>
              <a:rPr lang="nl-BE" sz="1500"/>
              <a:t>Meer de trein, minder het vliegtuig, minder cruises</a:t>
            </a:r>
          </a:p>
          <a:p>
            <a:r>
              <a:rPr lang="nl-BE" sz="1500"/>
              <a:t>Slow fashion</a:t>
            </a:r>
          </a:p>
          <a:p>
            <a:endParaRPr lang="nl-BE" sz="1500"/>
          </a:p>
          <a:p>
            <a:r>
              <a:rPr lang="nl-BE" sz="1500"/>
              <a:t>ADAPTATIE: PAS JE TIJDIG AAN</a:t>
            </a:r>
          </a:p>
          <a:p>
            <a:endParaRPr lang="nl-BE" sz="1500"/>
          </a:p>
          <a:p>
            <a:r>
              <a:rPr lang="nl-BE" sz="1500"/>
              <a:t>Vang hemelwater beter op en onthard je vastgoed</a:t>
            </a:r>
          </a:p>
          <a:p>
            <a:r>
              <a:rPr lang="nl-BE" sz="1500"/>
              <a:t>Kies voor meer klimaatbestendige beplanting</a:t>
            </a:r>
          </a:p>
          <a:p>
            <a:endParaRPr lang="nl-BE" sz="1500"/>
          </a:p>
          <a:p>
            <a:endParaRPr lang="nl-BE" sz="1500"/>
          </a:p>
        </p:txBody>
      </p:sp>
    </p:spTree>
    <p:extLst>
      <p:ext uri="{BB962C8B-B14F-4D97-AF65-F5344CB8AC3E}">
        <p14:creationId xmlns:p14="http://schemas.microsoft.com/office/powerpoint/2010/main" val="5787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D7E4E-72D2-D7BA-1E41-7F40A387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Deel 1:Het klimaatvraagstuk: de wetenschap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D024A7-C227-92B6-77DB-E4F33BC8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 Wat zijn broeikasgassen en wat doen ze?</a:t>
            </a:r>
          </a:p>
          <a:p>
            <a:r>
              <a:rPr lang="nl-BE" dirty="0"/>
              <a:t>De verhoging van de concentratie: het </a:t>
            </a:r>
            <a:r>
              <a:rPr lang="nl-BE" dirty="0" err="1"/>
              <a:t>antropoceen</a:t>
            </a:r>
            <a:endParaRPr lang="nl-BE" dirty="0"/>
          </a:p>
          <a:p>
            <a:r>
              <a:rPr lang="nl-BE" dirty="0"/>
              <a:t>Concentratie en opwarming: het broeikasgasbudget</a:t>
            </a:r>
          </a:p>
          <a:p>
            <a:r>
              <a:rPr lang="nl-BE" dirty="0"/>
              <a:t>Gevolgen van de opwarming</a:t>
            </a:r>
          </a:p>
          <a:p>
            <a:r>
              <a:rPr lang="nl-BE" dirty="0"/>
              <a:t>IPCC: de brug tussen wetenschap en politiek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03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C29DFA-94FA-3F1E-5BC6-8D3F664C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Broeikaseffect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7D31BB9-C35F-396C-4212-B5A4E1920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546555"/>
            <a:ext cx="5085525" cy="37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CB3701-7A9B-3CEC-524B-1B2D0AD1D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nl-BE" sz="3800"/>
              <a:t>Het aandeel van de verschillende broeikasgassen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9B65F5-EEF4-8E15-1249-7853DE170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277684"/>
            <a:ext cx="3465438" cy="775494"/>
          </a:xfrm>
        </p:spPr>
        <p:txBody>
          <a:bodyPr>
            <a:normAutofit/>
          </a:bodyPr>
          <a:lstStyle/>
          <a:p>
            <a:pPr algn="l"/>
            <a:endParaRPr lang="nl-BE" dirty="0"/>
          </a:p>
        </p:txBody>
      </p:sp>
      <p:pic>
        <p:nvPicPr>
          <p:cNvPr id="5" name="Afbeelding 4" descr="Afbeelding met grafiek&#10;&#10;Automatisch gegenereerde beschrijving">
            <a:extLst>
              <a:ext uri="{FF2B5EF4-FFF2-40B4-BE49-F238E27FC236}">
                <a16:creationId xmlns:a16="http://schemas.microsoft.com/office/drawing/2014/main" id="{06E89A43-C1F4-7911-3C9F-AA32F434B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89" y="2228953"/>
            <a:ext cx="3706710" cy="24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903E7-D8EC-E1A0-7840-0656C7A1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fenomenale stijging van de concentratie van broeikasgassen in de atmosfeer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grafiek&#10;&#10;Automatisch gegenereerde beschrijving">
            <a:extLst>
              <a:ext uri="{FF2B5EF4-FFF2-40B4-BE49-F238E27FC236}">
                <a16:creationId xmlns:a16="http://schemas.microsoft.com/office/drawing/2014/main" id="{227B7F14-24CB-5E86-BC21-B6777F711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67" y="1995502"/>
            <a:ext cx="4806627" cy="27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E50685-53E7-DBD0-EF18-1081A853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Wereldwijde broeikasgasuitstoot</a:t>
            </a:r>
          </a:p>
        </p:txBody>
      </p:sp>
      <p:pic>
        <p:nvPicPr>
          <p:cNvPr id="5" name="Tijdelijke aanduiding voor inhoud 4" descr="Afbeelding met grafiek&#10;&#10;Automatisch gegenereerde beschrijving">
            <a:extLst>
              <a:ext uri="{FF2B5EF4-FFF2-40B4-BE49-F238E27FC236}">
                <a16:creationId xmlns:a16="http://schemas.microsoft.com/office/drawing/2014/main" id="{9BE17278-0A66-933A-E7B9-6E406151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679686"/>
            <a:ext cx="5085525" cy="34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8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1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480D5F-357C-D2AC-3AEF-387BBDB7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Evolutie van de gemiddelde temperatuur in België</a:t>
            </a:r>
          </a:p>
        </p:txBody>
      </p:sp>
      <p:pic>
        <p:nvPicPr>
          <p:cNvPr id="5" name="Tijdelijke aanduiding voor inhoud 4" descr="Afbeelding met grafiek&#10;&#10;Automatisch gegenereerde beschrijving">
            <a:extLst>
              <a:ext uri="{FF2B5EF4-FFF2-40B4-BE49-F238E27FC236}">
                <a16:creationId xmlns:a16="http://schemas.microsoft.com/office/drawing/2014/main" id="{1BCE991D-DDF8-CC7B-4A89-E01F02636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9" y="1562755"/>
            <a:ext cx="5510653" cy="37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A74AD-A0F9-06CD-F4D8-C9D91983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tijd tikt! Koolstofbudgetten en negatieve emissies</a:t>
            </a:r>
          </a:p>
        </p:txBody>
      </p:sp>
      <p:pic>
        <p:nvPicPr>
          <p:cNvPr id="5" name="Tijdelijke aanduiding voor inhoud 4" descr="Afbeelding met grafiek&#10;&#10;Automatisch gegenereerde beschrijving">
            <a:extLst>
              <a:ext uri="{FF2B5EF4-FFF2-40B4-BE49-F238E27FC236}">
                <a16:creationId xmlns:a16="http://schemas.microsoft.com/office/drawing/2014/main" id="{01C5E04F-F587-CF72-2426-3EE49D40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96190"/>
            <a:ext cx="7886700" cy="3210208"/>
          </a:xfrm>
        </p:spPr>
      </p:pic>
    </p:spTree>
    <p:extLst>
      <p:ext uri="{BB962C8B-B14F-4D97-AF65-F5344CB8AC3E}">
        <p14:creationId xmlns:p14="http://schemas.microsoft.com/office/powerpoint/2010/main" val="110093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FC34-08B8-48B8-58DB-4A950057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Deel 2: Internationale klimaatpolitiek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0788DE-DCF7-B9C8-D40C-D1E57777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Waarom is het klimaatprobleem een enorme uitdaging voor de internationale gemeenschap?</a:t>
            </a:r>
          </a:p>
          <a:p>
            <a:r>
              <a:rPr lang="nl-BE" dirty="0"/>
              <a:t>Mitigatie, adaptatie, ‘verlies en schade’</a:t>
            </a:r>
          </a:p>
          <a:p>
            <a:r>
              <a:rPr lang="nl-BE" dirty="0"/>
              <a:t>Uitstoot per wereldregio/uitstootintensiteit </a:t>
            </a:r>
          </a:p>
          <a:p>
            <a:r>
              <a:rPr lang="nl-BE" dirty="0"/>
              <a:t>30 jaar internationale klimaatafspraken </a:t>
            </a:r>
          </a:p>
          <a:p>
            <a:r>
              <a:rPr lang="nl-BE" dirty="0"/>
              <a:t>De grote kloof tussen doel en realiteit </a:t>
            </a:r>
          </a:p>
          <a:p>
            <a:r>
              <a:rPr lang="nl-BE" dirty="0"/>
              <a:t>Europese klimaatactie en -diplomatie     </a:t>
            </a:r>
          </a:p>
        </p:txBody>
      </p:sp>
    </p:spTree>
    <p:extLst>
      <p:ext uri="{BB962C8B-B14F-4D97-AF65-F5344CB8AC3E}">
        <p14:creationId xmlns:p14="http://schemas.microsoft.com/office/powerpoint/2010/main" val="19756598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131</TotalTime>
  <Words>331</Words>
  <Application>Microsoft Office PowerPoint</Application>
  <PresentationFormat>Diavoorstelling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 DE OPWARMING VAN DE AARDE  Wetenschap, Politiek en Economie </vt:lpstr>
      <vt:lpstr>Deel 1:Het klimaatvraagstuk: de wetenschap</vt:lpstr>
      <vt:lpstr>Het Broeikaseffect</vt:lpstr>
      <vt:lpstr>Het aandeel van de verschillende broeikasgassen</vt:lpstr>
      <vt:lpstr>De fenomenale stijging van de concentratie van broeikasgassen in de atmosfeer</vt:lpstr>
      <vt:lpstr>Wereldwijde broeikasgasuitstoot</vt:lpstr>
      <vt:lpstr>Evolutie van de gemiddelde temperatuur in België</vt:lpstr>
      <vt:lpstr>De tijd tikt! Koolstofbudgetten en negatieve emissies</vt:lpstr>
      <vt:lpstr>Deel 2: Internationale klimaatpolitiek</vt:lpstr>
      <vt:lpstr>Wie zijn de boosdoeners?</vt:lpstr>
      <vt:lpstr>30 jaar zwoegen met beperkt resultaat</vt:lpstr>
      <vt:lpstr>De grote kloof</vt:lpstr>
      <vt:lpstr>De Europese ‘Fit for 55’</vt:lpstr>
      <vt:lpstr>Deel 3: De economie van de decarbonisering </vt:lpstr>
      <vt:lpstr>Sectorale verdeling van de uitstoot</vt:lpstr>
      <vt:lpstr>De groene technologie-wedloop: hoe staat Europa ervoor? </vt:lpstr>
      <vt:lpstr>Uitsmijter: verander de wereld, begin bij jezelf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OPWARMING VAN DE AARDE  Wetenschap, Politiek en Economie</dc:title>
  <dc:creator>marc</dc:creator>
  <cp:lastModifiedBy>marc</cp:lastModifiedBy>
  <cp:revision>2</cp:revision>
  <dcterms:created xsi:type="dcterms:W3CDTF">2023-04-26T11:06:47Z</dcterms:created>
  <dcterms:modified xsi:type="dcterms:W3CDTF">2023-04-26T17:40:43Z</dcterms:modified>
</cp:coreProperties>
</file>